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3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8426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780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143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509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876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27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85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589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12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2614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8479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04827-2A52-4B1D-BD9E-83A44446C50E}" type="datetimeFigureOut">
              <a:rPr lang="uk-UA" smtClean="0"/>
              <a:t>21.12.2017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DF97-CB0B-43DC-8CE4-AB5E1E1F1A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88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7"/>
            <a:ext cx="7558608" cy="2520279"/>
          </a:xfrm>
        </p:spPr>
        <p:txBody>
          <a:bodyPr>
            <a:normAutofit/>
          </a:bodyPr>
          <a:lstStyle/>
          <a:p>
            <a:r>
              <a:rPr lang="uk-UA" b="1" dirty="0" smtClean="0"/>
              <a:t>Осип </a:t>
            </a:r>
            <a:r>
              <a:rPr lang="uk-UA" b="1" dirty="0" err="1" smtClean="0"/>
              <a:t>Турянський</a:t>
            </a:r>
            <a:r>
              <a:rPr lang="uk-UA" b="1" dirty="0" smtClean="0"/>
              <a:t>.</a:t>
            </a:r>
            <a:br>
              <a:rPr lang="uk-UA" b="1" dirty="0" smtClean="0"/>
            </a:br>
            <a:r>
              <a:rPr lang="uk-UA" b="1" dirty="0" smtClean="0"/>
              <a:t>«Поза межами болю» (поема в прозі)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344816" cy="3096344"/>
          </a:xfrm>
        </p:spPr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Ідея перемоги духа над матерією. Гуманістичний, життєствердний пафос твору, його вселюдська значимість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088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Поема у прозі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Антивоєнна психологічна повість-поема часів Першої світової війни «Поза межами болю» (1917–1921) уперше була видана у Відні 1921 року німецькою мовою, воднораз принесла Осипу </a:t>
            </a:r>
            <a:r>
              <a:rPr lang="uk-UA" b="0" i="0" dirty="0" err="1" smtClean="0">
                <a:solidFill>
                  <a:srgbClr val="000000"/>
                </a:solidFill>
                <a:effectLst/>
                <a:latin typeface="arial"/>
              </a:rPr>
              <a:t>Турянському</a:t>
            </a:r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 світове визнання.</a:t>
            </a:r>
            <a:endParaRPr lang="en-US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110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Теорія літератури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Optima"/>
              </a:rPr>
              <a:t>Поема в прозі — ліро-епічний твір, написаний прозою, у якому оповідь про історичні події й події життя героїв розкривається через сприйняття й оцінку оповідача.</a:t>
            </a:r>
            <a:endParaRPr lang="en-US" b="1" i="0" dirty="0" smtClean="0">
              <a:solidFill>
                <a:schemeClr val="accent6">
                  <a:lumMod val="50000"/>
                </a:schemeClr>
              </a:solidFill>
              <a:effectLst/>
              <a:latin typeface="Optima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2798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64" y="219374"/>
            <a:ext cx="8695992" cy="6521994"/>
          </a:xfrm>
        </p:spPr>
      </p:pic>
    </p:spTree>
    <p:extLst>
      <p:ext uri="{BB962C8B-B14F-4D97-AF65-F5344CB8AC3E}">
        <p14:creationId xmlns:p14="http://schemas.microsoft.com/office/powerpoint/2010/main" val="826458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66" y="93360"/>
            <a:ext cx="8864010" cy="6648008"/>
          </a:xfrm>
        </p:spPr>
      </p:pic>
    </p:spTree>
    <p:extLst>
      <p:ext uri="{BB962C8B-B14F-4D97-AF65-F5344CB8AC3E}">
        <p14:creationId xmlns:p14="http://schemas.microsoft.com/office/powerpoint/2010/main" val="1040940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64" y="129364"/>
            <a:ext cx="8816005" cy="6612004"/>
          </a:xfrm>
        </p:spPr>
      </p:pic>
    </p:spTree>
    <p:extLst>
      <p:ext uri="{BB962C8B-B14F-4D97-AF65-F5344CB8AC3E}">
        <p14:creationId xmlns:p14="http://schemas.microsoft.com/office/powerpoint/2010/main" val="2127361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Боротьба за виживання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1" dirty="0" smtClean="0">
                <a:solidFill>
                  <a:srgbClr val="000000"/>
                </a:solidFill>
                <a:effectLst/>
                <a:latin typeface="verdana"/>
              </a:rPr>
              <a:t>О. </a:t>
            </a:r>
            <a:r>
              <a:rPr lang="uk-UA" b="0" i="1" dirty="0" err="1" smtClean="0">
                <a:solidFill>
                  <a:srgbClr val="000000"/>
                </a:solidFill>
                <a:effectLst/>
                <a:latin typeface="verdana"/>
              </a:rPr>
              <a:t>Турянський</a:t>
            </a:r>
            <a:r>
              <a:rPr lang="uk-UA" b="0" i="1" dirty="0" smtClean="0">
                <a:solidFill>
                  <a:srgbClr val="000000"/>
                </a:solidFill>
                <a:effectLst/>
                <a:latin typeface="verdana"/>
              </a:rPr>
              <a:t> у творі «Поза межами болю» показав боротьбу в людині біологічних інстинктів і духовної волі до життя, підніс загальнолюдські цінності — дружбу, вірність, гуманізм, любов до рідних та батьківщини, що єднають людські серця, звільняють і просвітлюють душу.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142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Роль пейзажу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«Куди око не гляне, з усіх-</a:t>
            </a:r>
            <a:r>
              <a:rPr lang="uk-UA" b="1" i="1" dirty="0" err="1" smtClean="0">
                <a:solidFill>
                  <a:schemeClr val="accent6">
                    <a:lumMod val="50000"/>
                  </a:schemeClr>
                </a:solidFill>
              </a:rPr>
              <a:t>усюдів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 заглядає смерть».</a:t>
            </a:r>
          </a:p>
          <a:p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«із-за гори на крайнебі виповзли із таємних глибин землі </a:t>
            </a:r>
            <a:r>
              <a:rPr lang="uk-UA" b="1" i="1" dirty="0" err="1" smtClean="0">
                <a:solidFill>
                  <a:schemeClr val="accent6">
                    <a:lumMod val="50000"/>
                  </a:schemeClr>
                </a:solidFill>
              </a:rPr>
              <a:t>облака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-страхіття і ще більше місця сонця заступили…»</a:t>
            </a:r>
          </a:p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Пейзаж співзвучний подіям і настрою героїв—страхітливий, байдужий до людських страждань.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704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Життєствердний пафос твору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Оптимістично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звучать слова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Добровського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наприкінці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твору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звернені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до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оповідача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а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насправді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до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кожної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людини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: «Коли у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тьмі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і в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хаосі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в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якому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ми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мучимося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тліє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іскра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якої-небудь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ідеї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то твоя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огненна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любов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до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життя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й до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його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вищих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цінностей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переможе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смерть».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2199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Засоби експресіонізму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400600"/>
          </a:xfrm>
        </p:spPr>
        <p:txBody>
          <a:bodyPr>
            <a:normAutofit fontScale="92500" lnSpcReduction="20000"/>
          </a:bodyPr>
          <a:lstStyle/>
          <a:p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Стиль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повісті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Стиль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повісті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Осипа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Турянського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«Поза межами болю»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належить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до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напрямку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класичного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експресіонізму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в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розвитку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української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літератури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початку XX ст., у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якому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мистецтво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тісно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пов’язане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з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реальністю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проте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вираження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знаходить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через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дослідження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глибинних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психологічних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і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душевних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процесів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що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відбуваються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в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людині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. У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творі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Турянського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зображено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загострене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суб’єктивне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світобачення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через призму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переживань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та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емоцій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автора в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екстремальній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/>
              </a:rPr>
              <a:t>ситуації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/>
              </a:rPr>
              <a:t>. 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725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Домашнє завдання</a:t>
            </a:r>
            <a:endParaRPr lang="uk-UA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Прочитати поему в прозі «Поза межами болю»;</a:t>
            </a:r>
          </a:p>
          <a:p>
            <a:pPr marL="0" indent="0">
              <a:buNone/>
            </a:pPr>
            <a:r>
              <a:rPr lang="uk-UA" dirty="0" smtClean="0"/>
              <a:t>Опрацювати за підручником с. </a:t>
            </a:r>
          </a:p>
          <a:p>
            <a:pPr marL="0" indent="0">
              <a:buNone/>
            </a:pPr>
            <a:r>
              <a:rPr lang="uk-UA" dirty="0" smtClean="0"/>
              <a:t>Підготуватись до контрольної роботи.</a:t>
            </a:r>
          </a:p>
          <a:p>
            <a:pPr marL="0" indent="0">
              <a:buNone/>
            </a:pPr>
            <a:r>
              <a:rPr lang="uk-UA" sz="4800" b="1" i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uk-UA" sz="4800" b="1" i="1" dirty="0" smtClean="0">
                <a:solidFill>
                  <a:schemeClr val="accent6">
                    <a:lumMod val="50000"/>
                  </a:schemeClr>
                </a:solidFill>
              </a:rPr>
              <a:t>	Дякую за увагу!</a:t>
            </a:r>
            <a:endParaRPr lang="uk-UA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48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Повторення вивченого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До якої етнічної групи українців належить Антонич?</a:t>
            </a:r>
          </a:p>
          <a:p>
            <a:pPr marL="0" indent="0">
              <a:buNone/>
            </a:pPr>
            <a:r>
              <a:rPr lang="uk-UA" dirty="0" smtClean="0"/>
              <a:t>Де поет здобував освіту?</a:t>
            </a:r>
          </a:p>
          <a:p>
            <a:pPr marL="0" indent="0">
              <a:buNone/>
            </a:pPr>
            <a:r>
              <a:rPr lang="uk-UA" dirty="0" smtClean="0"/>
              <a:t>Як називалась його перша поетична збірка?</a:t>
            </a:r>
          </a:p>
          <a:p>
            <a:pPr marL="0" indent="0">
              <a:buNone/>
            </a:pPr>
            <a:r>
              <a:rPr lang="uk-UA" dirty="0" smtClean="0"/>
              <a:t>Коли вона вийшла у світ?</a:t>
            </a:r>
          </a:p>
          <a:p>
            <a:pPr marL="0" indent="0">
              <a:buNone/>
            </a:pPr>
            <a:r>
              <a:rPr lang="uk-UA" dirty="0" smtClean="0"/>
              <a:t>До якої групи письменників належав Антонич?</a:t>
            </a:r>
          </a:p>
          <a:p>
            <a:pPr marL="0" indent="0">
              <a:buNone/>
            </a:pPr>
            <a:r>
              <a:rPr lang="uk-UA" dirty="0" smtClean="0"/>
              <a:t>Які ще угруповання були в Західній Україні?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7570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Осип </a:t>
            </a:r>
            <a:r>
              <a:rPr lang="uk-UA" dirty="0" err="1" smtClean="0"/>
              <a:t>Турянський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4006304" cy="5248258"/>
          </a:xfrm>
        </p:spPr>
      </p:pic>
      <p:sp>
        <p:nvSpPr>
          <p:cNvPr id="5" name="TextBox 4"/>
          <p:cNvSpPr txBox="1"/>
          <p:nvPr/>
        </p:nvSpPr>
        <p:spPr>
          <a:xfrm>
            <a:off x="5436096" y="1628800"/>
            <a:ext cx="313201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1880-1933</a:t>
            </a:r>
          </a:p>
          <a:p>
            <a:r>
              <a:rPr lang="uk-UA" sz="3200" dirty="0" smtClean="0"/>
              <a:t>Народився в селі</a:t>
            </a:r>
          </a:p>
          <a:p>
            <a:r>
              <a:rPr lang="uk-UA" sz="3200" dirty="0" smtClean="0"/>
              <a:t>Оглядів на</a:t>
            </a:r>
          </a:p>
          <a:p>
            <a:r>
              <a:rPr lang="uk-UA" sz="3200" dirty="0" smtClean="0"/>
              <a:t>Львівщині.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18705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Навчання в гімназії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Закінчивши сільську початкову школу, продовжив навчання у Львівській українській гімназії, вступивши до підпільного студентського гуртка, відверто висловлювався під час лекцій, його виключили з гімназії, але за проханням батьків відновили навчання хлопця.</a:t>
            </a:r>
            <a:endParaRPr lang="en-US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0295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Віденський університет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Вступив на філософський факультет Віденського університету згодом захистив докторську дисертацію. Під час навчання в університеті розпочав літературну працю.</a:t>
            </a:r>
            <a:endParaRPr lang="en-US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050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Одруження 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У 1910 році одружився з дочкою депутата Віденського парламенту — Стефанією. Згодом в них народився син Мирослав, який став чемпіоном з шахів у Львові, а з 50-х років ХХ ст. належав до шахових майстрів США.</a:t>
            </a:r>
            <a:endParaRPr lang="en-US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4437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Війна і полон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Восени 1914 року був мобілізований в австрійську армію й відправлений на сербсько-австрійський фронт. 1915 року письменник потрапив у полон. Узимку того ж року німецькі армії прорвали фронт і серби, відступаючи, повели з собою у мороз, у хуртовину 60 тисяч полонених. Живими залишилося 15 тисяч</a:t>
            </a:r>
            <a:r>
              <a:rPr lang="uk-UA" dirty="0">
                <a:solidFill>
                  <a:srgbClr val="000000"/>
                </a:solidFill>
                <a:latin typeface="arial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14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Порятунок від смерті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Десь в кінці пленталось семеро, приречених на смерть, серед них і Осип. Його товариші недолі замерзли біля погаслого вогнища серед гір. Сербські лікарі серед семи замерзлих полонених несподівано помітили якісь слабенькі рухи</a:t>
            </a:r>
            <a:r>
              <a:rPr lang="uk-UA" dirty="0">
                <a:solidFill>
                  <a:srgbClr val="000000"/>
                </a:solidFill>
                <a:latin typeface="arial"/>
              </a:rPr>
              <a:t>.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Людину повертали до життя, помістивши в холодну воду. Так полоненого доктора філософії Осипа </a:t>
            </a:r>
            <a:r>
              <a:rPr lang="uk-UA" b="0" i="0" dirty="0" err="1" smtClean="0">
                <a:solidFill>
                  <a:srgbClr val="000000"/>
                </a:solidFill>
                <a:effectLst/>
                <a:latin typeface="arial"/>
              </a:rPr>
              <a:t>Турянського</a:t>
            </a:r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 врятували від смерті. Антивоєнна психологічна повість-поема часів Першої світової війни «Поза межами болю»</a:t>
            </a:r>
            <a:r>
              <a:rPr lang="uk-UA" dirty="0">
                <a:solidFill>
                  <a:srgbClr val="000000"/>
                </a:solidFill>
                <a:latin typeface="arial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7417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9490"/>
            <a:ext cx="8665544" cy="6493531"/>
          </a:xfrm>
        </p:spPr>
      </p:pic>
    </p:spTree>
    <p:extLst>
      <p:ext uri="{BB962C8B-B14F-4D97-AF65-F5344CB8AC3E}">
        <p14:creationId xmlns:p14="http://schemas.microsoft.com/office/powerpoint/2010/main" val="2609886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503</Words>
  <Application>Microsoft Office PowerPoint</Application>
  <PresentationFormat>Экран (4:3)</PresentationFormat>
  <Paragraphs>44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Осип Турянський. «Поза межами болю» (поема в прозі)</vt:lpstr>
      <vt:lpstr>Повторення вивченого</vt:lpstr>
      <vt:lpstr>Осип Турянський</vt:lpstr>
      <vt:lpstr>Навчання в гімназії</vt:lpstr>
      <vt:lpstr>Віденський університет</vt:lpstr>
      <vt:lpstr>Одруження </vt:lpstr>
      <vt:lpstr>Війна і полон</vt:lpstr>
      <vt:lpstr>Порятунок від смерті</vt:lpstr>
      <vt:lpstr>Презентация PowerPoint</vt:lpstr>
      <vt:lpstr>Поема у прозі</vt:lpstr>
      <vt:lpstr>Теорія літератури</vt:lpstr>
      <vt:lpstr>Презентация PowerPoint</vt:lpstr>
      <vt:lpstr>Презентация PowerPoint</vt:lpstr>
      <vt:lpstr>Презентация PowerPoint</vt:lpstr>
      <vt:lpstr>Боротьба за виживання</vt:lpstr>
      <vt:lpstr>Роль пейзажу</vt:lpstr>
      <vt:lpstr>Життєствердний пафос твору</vt:lpstr>
      <vt:lpstr>Засоби експресіонізму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Осип Турянський. «Поза межами болю» (поема в прозі)</dc:title>
  <dc:creator>User</dc:creator>
  <cp:lastModifiedBy>User</cp:lastModifiedBy>
  <cp:revision>5</cp:revision>
  <dcterms:created xsi:type="dcterms:W3CDTF">2017-12-21T16:24:24Z</dcterms:created>
  <dcterms:modified xsi:type="dcterms:W3CDTF">2017-12-21T17:10:31Z</dcterms:modified>
</cp:coreProperties>
</file>